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83" r:id="rId11"/>
    <p:sldId id="531" r:id="rId12"/>
    <p:sldId id="532" r:id="rId13"/>
    <p:sldId id="533" r:id="rId14"/>
    <p:sldId id="534" r:id="rId15"/>
    <p:sldId id="581" r:id="rId16"/>
    <p:sldId id="535" r:id="rId17"/>
    <p:sldId id="584" r:id="rId18"/>
    <p:sldId id="537" r:id="rId19"/>
    <p:sldId id="538" r:id="rId20"/>
    <p:sldId id="539" r:id="rId21"/>
    <p:sldId id="540" r:id="rId22"/>
    <p:sldId id="585" r:id="rId23"/>
    <p:sldId id="542" r:id="rId24"/>
    <p:sldId id="543" r:id="rId25"/>
    <p:sldId id="582" r:id="rId26"/>
    <p:sldId id="545" r:id="rId27"/>
    <p:sldId id="546" r:id="rId28"/>
    <p:sldId id="586" r:id="rId29"/>
    <p:sldId id="548" r:id="rId30"/>
    <p:sldId id="587" r:id="rId31"/>
    <p:sldId id="550" r:id="rId32"/>
    <p:sldId id="588" r:id="rId33"/>
    <p:sldId id="552" r:id="rId34"/>
    <p:sldId id="553" r:id="rId35"/>
    <p:sldId id="554" r:id="rId36"/>
    <p:sldId id="555" r:id="rId37"/>
    <p:sldId id="589" r:id="rId38"/>
    <p:sldId id="557" r:id="rId39"/>
    <p:sldId id="558" r:id="rId40"/>
    <p:sldId id="559" r:id="rId41"/>
    <p:sldId id="560" r:id="rId42"/>
    <p:sldId id="564" r:id="rId43"/>
    <p:sldId id="562" r:id="rId44"/>
    <p:sldId id="563" r:id="rId45"/>
    <p:sldId id="565" r:id="rId46"/>
    <p:sldId id="590" r:id="rId47"/>
    <p:sldId id="592" r:id="rId48"/>
    <p:sldId id="591" r:id="rId49"/>
    <p:sldId id="51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11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75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7057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9953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256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4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</a:t>
            </a:r>
            <a:r>
              <a:rPr lang="en-US" dirty="0" err="1"/>
              <a:t>StringBuffer</a:t>
            </a:r>
            <a:r>
              <a:rPr lang="en-US" dirty="0"/>
              <a:t>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</a:t>
            </a:r>
            <a:r>
              <a:rPr lang="en-US" dirty="0" smtClean="0"/>
              <a:t>"Fasten </a:t>
            </a:r>
            <a:r>
              <a:rPr lang="en-US" dirty="0"/>
              <a:t>your seatbelts, </a:t>
            </a:r>
            <a:r>
              <a:rPr lang="en-US" dirty="0" smtClean="0"/>
              <a:t>";</a:t>
            </a:r>
            <a:endParaRPr lang="en-US" dirty="0"/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</a:t>
            </a:r>
            <a:r>
              <a:rPr lang="en-US" dirty="0" smtClean="0"/>
              <a:t>"it's </a:t>
            </a:r>
            <a:r>
              <a:rPr lang="en-US" dirty="0"/>
              <a:t>going to be a bumpy night</a:t>
            </a:r>
            <a:r>
              <a:rPr lang="en-US" dirty="0" smtClean="0"/>
              <a:t>.";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</a:t>
            </a:r>
            <a:r>
              <a:rPr lang="en-US" dirty="0" err="1"/>
              <a:t>preallocate</a:t>
            </a:r>
            <a:r>
              <a:rPr lang="en-US" dirty="0"/>
              <a:t> the amount of space required using the </a:t>
            </a: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StringBuffer</a:t>
            </a:r>
            <a:r>
              <a:rPr lang="en-US" dirty="0"/>
              <a:t> quote = new </a:t>
            </a:r>
            <a:r>
              <a:rPr lang="en-US" dirty="0" err="1"/>
              <a:t>StringBuffer</a:t>
            </a:r>
            <a:r>
              <a:rPr lang="en-US" dirty="0"/>
              <a:t>(60); // </a:t>
            </a:r>
            <a:r>
              <a:rPr lang="en-US" dirty="0" err="1"/>
              <a:t>alloc</a:t>
            </a:r>
            <a:r>
              <a:rPr lang="en-US" dirty="0"/>
              <a:t>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 err="1"/>
              <a:t>quote.append</a:t>
            </a:r>
            <a:r>
              <a:rPr lang="en-US" dirty="0" smtClean="0"/>
              <a:t>("Fasten </a:t>
            </a:r>
            <a:r>
              <a:rPr lang="en-US" dirty="0"/>
              <a:t>your seatbelts, </a:t>
            </a:r>
            <a:r>
              <a:rPr lang="en-US" dirty="0" smtClean="0"/>
              <a:t>");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quote.append</a:t>
            </a:r>
            <a:r>
              <a:rPr lang="en-US" dirty="0" smtClean="0"/>
              <a:t>(" it's </a:t>
            </a:r>
            <a:r>
              <a:rPr lang="en-US" dirty="0"/>
              <a:t>going to be a bumpy night. </a:t>
            </a:r>
            <a:r>
              <a:rPr lang="en-US" dirty="0" smtClean="0"/>
              <a:t>");</a:t>
            </a:r>
            <a:endParaRPr lang="en-US" dirty="0"/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 err="1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 err="1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AED83-1E2C-4642-B1EB-70888621CCB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354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A3E0C-18BB-4CFB-BC80-588D4BBA5B8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083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7986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87B40-4AD3-4CEA-8721-B0060BA3004F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709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98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447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3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</a:t>
            </a:r>
            <a:r>
              <a:rPr lang="en-US" dirty="0" smtClean="0"/>
              <a:t>and Manipulating Text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032" name="Picture 8" descr="Ball-of-thick-string-007.jpg (460×27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28" y="3603709"/>
            <a:ext cx="4216086" cy="2529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fitsnews.com/wp-content/uploads/2011/05/strings-attache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765476"/>
            <a:ext cx="3169046" cy="18760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www.hollywood.org/cosmology/images/Higgs_boson/partikels_base-200-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51" y="1578494"/>
            <a:ext cx="2662286" cy="2582418"/>
          </a:xfrm>
          <a:prstGeom prst="roundRect">
            <a:avLst>
              <a:gd name="adj" fmla="val 6379"/>
            </a:avLst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816696"/>
            <a:ext cx="8938472" cy="820600"/>
          </a:xfrm>
        </p:spPr>
        <p:txBody>
          <a:bodyPr/>
          <a:lstStyle/>
          <a:p>
            <a:r>
              <a:rPr lang="en-US" dirty="0"/>
              <a:t>Creating and Using </a:t>
            </a: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906000" cy="950632"/>
          </a:xfrm>
        </p:spPr>
        <p:txBody>
          <a:bodyPr/>
          <a:lstStyle/>
          <a:p>
            <a:r>
              <a:rPr lang="en-US" dirty="0"/>
              <a:t>Declaring, Creating, Reading and </a:t>
            </a:r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41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Several ways </a:t>
            </a:r>
            <a:r>
              <a:rPr lang="en-US" sz="3600" dirty="0"/>
              <a:t>of declaring string variables: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Using</a:t>
            </a:r>
            <a:r>
              <a:rPr lang="bg-BG" sz="3400" dirty="0"/>
              <a:t> </a:t>
            </a:r>
            <a:r>
              <a:rPr lang="en-US" sz="3400" dirty="0"/>
              <a:t>the</a:t>
            </a:r>
            <a:r>
              <a:rPr lang="bg-BG" sz="3400" dirty="0"/>
              <a:t> C# </a:t>
            </a:r>
            <a:r>
              <a:rPr lang="en-US" sz="3400" dirty="0"/>
              <a:t>keyword</a:t>
            </a:r>
            <a:r>
              <a:rPr lang="bg-BG" sz="3400" dirty="0"/>
              <a:t>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Using the .NET's  fully </a:t>
            </a:r>
            <a:r>
              <a:rPr lang="en-US" sz="3400" dirty="0"/>
              <a:t>qualified </a:t>
            </a:r>
            <a:r>
              <a:rPr lang="en-US" sz="3400" dirty="0" smtClean="0"/>
              <a:t>class </a:t>
            </a: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</a:pPr>
            <a:endParaRPr lang="en-US" sz="3600" u="sng" dirty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sz="3400" dirty="0"/>
              <a:t>The above </a:t>
            </a:r>
            <a:r>
              <a:rPr lang="en-US" sz="3400" dirty="0" smtClean="0"/>
              <a:t>three </a:t>
            </a:r>
            <a:r>
              <a:rPr lang="en-US" sz="3400" dirty="0"/>
              <a:t>declarations are equivalent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Strings</a:t>
            </a:r>
            <a:endParaRPr lang="bg-BG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989012" y="3303352"/>
            <a:ext cx="7202992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str1;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 str2;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str3;</a:t>
            </a:r>
          </a:p>
        </p:txBody>
      </p:sp>
      <p:pic>
        <p:nvPicPr>
          <p:cNvPr id="65538" name="Picture 2" descr="http://www.new-science-theory.com/string-theor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3678079"/>
            <a:ext cx="1433400" cy="1589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Before initializing, a string variable has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/>
              <a:t>value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Strings can be initialized by: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Assigning a </a:t>
            </a:r>
            <a:r>
              <a:rPr lang="en-US" dirty="0" smtClean="0"/>
              <a:t>string </a:t>
            </a:r>
            <a:r>
              <a:rPr lang="en-US" dirty="0"/>
              <a:t>literal to the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value of another string </a:t>
            </a:r>
            <a:r>
              <a:rPr lang="en-US" dirty="0" smtClean="0"/>
              <a:t>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Assigning the result of operation of type </a:t>
            </a:r>
            <a:r>
              <a:rPr lang="en-US" dirty="0" smtClean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string constructor –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new string()</a:t>
            </a:r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5181600"/>
            <a:ext cx="6400800" cy="13620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8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(2)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Uninitialized </a:t>
            </a:r>
            <a:r>
              <a:rPr lang="en-US" sz="3600" dirty="0"/>
              <a:t>variables </a:t>
            </a:r>
            <a:r>
              <a:rPr lang="en-US" sz="3600" dirty="0" smtClean="0"/>
              <a:t>have </a:t>
            </a:r>
            <a:r>
              <a:rPr lang="en-US" sz="3600" dirty="0"/>
              <a:t>value of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Assigning a string literal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Assigning from another string variable</a:t>
            </a:r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684212" y="1918205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equal to null</a:t>
            </a:r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29255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string literal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477618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72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Assigning from the result of a string operation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repeating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 smtClean="0"/>
              <a:t>Using the string constructor with a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char[]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620549" name="Rectangle 5"/>
          <p:cNvSpPr>
            <a:spLocks noChangeArrowheads="1"/>
          </p:cNvSpPr>
          <p:nvPr/>
        </p:nvSpPr>
        <p:spPr bwMode="auto">
          <a:xfrm>
            <a:off x="684212" y="3474633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string('*', 20);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684212" y="5098054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string({ 'h', 'e', 'l', 'l', 'o' });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0551" name="Rectangle 7"/>
          <p:cNvSpPr>
            <a:spLocks noChangeArrowheads="1"/>
          </p:cNvSpPr>
          <p:nvPr/>
        </p:nvSpPr>
        <p:spPr bwMode="auto">
          <a:xfrm>
            <a:off x="684212" y="1998498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42.ToString();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7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Reading strings from the console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method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ReadLine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</a:t>
            </a:r>
            <a:r>
              <a:rPr lang="en-US" dirty="0" smtClean="0"/>
              <a:t>and </a:t>
            </a:r>
            <a:r>
              <a:rPr lang="en-US" dirty="0"/>
              <a:t>Printing Strings</a:t>
            </a:r>
            <a:endParaRPr lang="bg-BG" dirty="0"/>
          </a:p>
        </p:txBody>
      </p:sp>
      <p:sp>
        <p:nvSpPr>
          <p:cNvPr id="605188" name="Rectangle 4"/>
          <p:cNvSpPr>
            <a:spLocks noChangeArrowheads="1"/>
          </p:cNvSpPr>
          <p:nvPr/>
        </p:nvSpPr>
        <p:spPr bwMode="auto">
          <a:xfrm>
            <a:off x="912812" y="2626974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5195" name="Rectangle 11"/>
          <p:cNvSpPr>
            <a:spLocks noChangeArrowheads="1"/>
          </p:cNvSpPr>
          <p:nvPr/>
        </p:nvSpPr>
        <p:spPr bwMode="auto">
          <a:xfrm>
            <a:off x="907510" y="4564492"/>
            <a:ext cx="10292302" cy="18876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("Please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enter your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Console.ReadLine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{0}!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("Welcome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our party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48460" y="3274219"/>
            <a:ext cx="10040396" cy="1223962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Printing strings to the console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latin typeface="+mj-lt"/>
                <a:cs typeface="Consolas" pitchFamily="49" charset="0"/>
              </a:rPr>
              <a:t>Use the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noProof="1" smtClean="0">
                <a:latin typeface="+mj-lt"/>
                <a:cs typeface="Consolas" pitchFamily="49" charset="0"/>
              </a:rPr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WriteLine()</a:t>
            </a:r>
          </a:p>
        </p:txBody>
      </p:sp>
    </p:spTree>
    <p:extLst>
      <p:ext uri="{BB962C8B-B14F-4D97-AF65-F5344CB8AC3E}">
        <p14:creationId xmlns:p14="http://schemas.microsoft.com/office/powerpoint/2010/main" val="358760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Reading and Printing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C:\Trash\string-theory--transparent.png"/>
          <p:cNvPicPr>
            <a:picLocks noChangeAspect="1" noChangeArrowheads="1"/>
          </p:cNvPicPr>
          <p:nvPr/>
        </p:nvPicPr>
        <p:blipFill>
          <a:blip r:embed="rId3" cstate="screen">
            <a:lum bright="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066800"/>
            <a:ext cx="4360082" cy="360045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997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4413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875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</a:t>
            </a:r>
            <a:r>
              <a:rPr lang="en-US" dirty="0" smtClean="0"/>
              <a:t>Splitting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98812" y="914400"/>
            <a:ext cx="7255266" cy="3255249"/>
            <a:chOff x="1598108" y="2993151"/>
            <a:chExt cx="7255266" cy="3255249"/>
          </a:xfrm>
        </p:grpSpPr>
        <p:pic>
          <p:nvPicPr>
            <p:cNvPr id="60417" name="Picture 1" descr="C:\Trash\sinap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08" y="3560312"/>
              <a:ext cx="5793292" cy="2688088"/>
            </a:xfrm>
            <a:prstGeom prst="rect">
              <a:avLst/>
            </a:prstGeom>
            <a:noFill/>
          </p:spPr>
        </p:pic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4639355" y="2993151"/>
              <a:ext cx="4214019" cy="2208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Several ways to compare </a:t>
            </a:r>
            <a:r>
              <a:rPr lang="en-US" dirty="0"/>
              <a:t>two strings: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Dictionary-based string comparison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Case-insensitive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Case-sensitive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124776"/>
            <a:ext cx="9982200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string.Compare(str1, str2, true);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== 0 if str1 equals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&lt; 0 if str1 is before str2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&gt; 0 if str1 is after str2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1198706" y="5415280"/>
            <a:ext cx="10001106" cy="4314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string.Compare(str1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str2, false);	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(2)</a:t>
            </a:r>
            <a:endParaRPr lang="bg-BG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Equality checking by operator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Performs case-sensitive comparison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200" dirty="0" smtClean="0"/>
              <a:t>Using the case-sensitive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Equals()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/>
              <a:t>method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same effect like the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912812" y="2493818"/>
            <a:ext cx="10287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 == str2)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904297" y="5201563"/>
            <a:ext cx="1029551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(str1.Equals(str2))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8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What is </a:t>
            </a:r>
            <a:r>
              <a:rPr lang="en-US" sz="3600" dirty="0" smtClean="0"/>
              <a:t>a </a:t>
            </a:r>
            <a:r>
              <a:rPr lang="en-US" sz="3600" dirty="0"/>
              <a:t>S</a:t>
            </a:r>
            <a:r>
              <a:rPr lang="en-US" sz="3600" dirty="0" smtClean="0"/>
              <a:t>tring</a:t>
            </a:r>
            <a:r>
              <a:rPr lang="en-US" sz="3600" dirty="0"/>
              <a:t>?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Creating and Using </a:t>
            </a:r>
            <a:r>
              <a:rPr lang="en-US" sz="3600" dirty="0" smtClean="0"/>
              <a:t>Strings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Declaring, Creating, Reading and </a:t>
            </a:r>
            <a:r>
              <a:rPr lang="en-US" sz="3400" dirty="0" smtClean="0"/>
              <a:t>Printing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Manipulating Strings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Comparing, Concatenating, Searching</a:t>
            </a:r>
          </a:p>
          <a:p>
            <a:pPr marL="1047696" lvl="1" indent="-742950">
              <a:lnSpc>
                <a:spcPct val="100000"/>
              </a:lnSpc>
            </a:pPr>
            <a:r>
              <a:rPr lang="en-US" sz="3400" dirty="0"/>
              <a:t>Extracting Substrings, </a:t>
            </a:r>
            <a:r>
              <a:rPr lang="en-US" sz="3400" dirty="0" smtClean="0"/>
              <a:t>Splitting</a:t>
            </a:r>
            <a:endParaRPr lang="en-US" sz="3400" dirty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pic>
        <p:nvPicPr>
          <p:cNvPr id="98308" name="Picture 4" descr="https://www.deanza.edu/library/images/booksu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1371600"/>
            <a:ext cx="1557742" cy="3853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idx="1"/>
          </p:nvPr>
        </p:nvSpPr>
        <p:spPr>
          <a:xfrm>
            <a:off x="214936" y="105288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Finding the first string in a lexicographical order from a given list of strings:</a:t>
            </a:r>
            <a:endParaRPr lang="bg-BG" sz="3000" dirty="0"/>
          </a:p>
        </p:txBody>
      </p:sp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– Example </a:t>
            </a:r>
            <a:endParaRPr lang="bg-BG" dirty="0"/>
          </a:p>
        </p:txBody>
      </p:sp>
      <p:sp>
        <p:nvSpPr>
          <p:cNvPr id="623620" name="Rectangle 4"/>
          <p:cNvSpPr>
            <a:spLocks noChangeArrowheads="1"/>
          </p:cNvSpPr>
          <p:nvPr/>
        </p:nvSpPr>
        <p:spPr bwMode="auto">
          <a:xfrm>
            <a:off x="676312" y="2127849"/>
            <a:ext cx="10523499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"Sofia", "Varna", "Plovdiv", "Pleven", "Bourgas",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"Rousse", "Yambol"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firstTown = towns[0];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towns.Length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currentTown = towns[i];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(string.Compare(currentTown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firstTown)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firstTown = currentTown;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("First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town: {0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firstTown);</a:t>
            </a:r>
          </a:p>
        </p:txBody>
      </p:sp>
    </p:spTree>
    <p:extLst>
      <p:ext uri="{BB962C8B-B14F-4D97-AF65-F5344CB8AC3E}">
        <p14:creationId xmlns:p14="http://schemas.microsoft.com/office/powerpoint/2010/main" val="1694744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kdesparois.com/wp-content/gallery/k_gallery_string_theory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20" y="3124200"/>
            <a:ext cx="5715000" cy="3238500"/>
          </a:xfrm>
          <a:prstGeom prst="roundRect">
            <a:avLst>
              <a:gd name="adj" fmla="val 13254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7847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two ways to combine strings: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065212" y="2546121"/>
            <a:ext cx="10058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string.Concat(str1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1065212" y="3796791"/>
            <a:ext cx="100584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+ str2 + str3;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+=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60412" y="5422855"/>
            <a:ext cx="103632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name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Concatenating Strings – Example</a:t>
            </a:r>
            <a:endParaRPr lang="bg-BG" sz="3800" dirty="0"/>
          </a:p>
        </p:txBody>
      </p:sp>
      <p:sp>
        <p:nvSpPr>
          <p:cNvPr id="626694" name="Rectangle 6"/>
          <p:cNvSpPr>
            <a:spLocks noChangeArrowheads="1"/>
          </p:cNvSpPr>
          <p:nvPr/>
        </p:nvSpPr>
        <p:spPr bwMode="auto">
          <a:xfrm>
            <a:off x="684212" y="1248275"/>
            <a:ext cx="10591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"Software";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"University";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Console.WriteLine(fullName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nameAndAge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fullName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nAge: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age;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Console.WriteLine(nameAndAge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Software University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Age: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Concatenating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groovyglow.co.za/Mini%20glow%20stic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F2113"/>
              </a:clrFrom>
              <a:clrTo>
                <a:srgbClr val="1F21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07" y="3124200"/>
            <a:ext cx="3279810" cy="3262636"/>
          </a:xfrm>
          <a:prstGeom prst="roundRect">
            <a:avLst>
              <a:gd name="adj" fmla="val 14773"/>
            </a:avLst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165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character or substring within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tr.IndexOf(string term)</a:t>
            </a:r>
            <a:r>
              <a:rPr lang="en-US" noProof="1" smtClean="0"/>
              <a:t> – returns the index of the first occurrence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 term)</a:t>
            </a:r>
            <a:r>
              <a:rPr lang="en-US" noProof="1" smtClean="0"/>
              <a:t> – return the index of the last occurrence</a:t>
            </a: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</a:t>
            </a:r>
            <a:r>
              <a:rPr lang="en-US" dirty="0" smtClean="0"/>
              <a:t>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934968"/>
            <a:ext cx="10210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email = "vasko@gmail.org";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email.IndexOf("@"); 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noIndex = email.IndexOf("/"); // -1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503645"/>
            <a:ext cx="1021080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be..";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verse.LastIndexOf("be");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16</a:t>
            </a:r>
          </a:p>
        </p:txBody>
      </p:sp>
      <p:pic>
        <p:nvPicPr>
          <p:cNvPr id="49154" name="Picture 2" descr="http://www.eton.ac/images/search-ic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261901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in </a:t>
            </a:r>
            <a:r>
              <a:rPr lang="en-US" dirty="0"/>
              <a:t>Strings – Example</a:t>
            </a:r>
            <a:endParaRPr lang="bg-BG" dirty="0"/>
          </a:p>
        </p:txBody>
      </p:sp>
      <p:sp>
        <p:nvSpPr>
          <p:cNvPr id="629768" name="Rectangle 8"/>
          <p:cNvSpPr>
            <a:spLocks noChangeArrowheads="1"/>
          </p:cNvSpPr>
          <p:nvPr/>
        </p:nvSpPr>
        <p:spPr bwMode="auto">
          <a:xfrm>
            <a:off x="717955" y="1212316"/>
            <a:ext cx="1048185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Programming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("C#");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("COURSE");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-1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IndexOf is case-sensetive. -1 means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("ram");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("r");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index =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 // index =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= str.IndexOf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8); // index = 18</a:t>
            </a:r>
          </a:p>
        </p:txBody>
      </p:sp>
      <p:graphicFrame>
        <p:nvGraphicFramePr>
          <p:cNvPr id="62988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83210"/>
              </p:ext>
            </p:extLst>
          </p:nvPr>
        </p:nvGraphicFramePr>
        <p:xfrm>
          <a:off x="2665412" y="5334000"/>
          <a:ext cx="6451600" cy="865188"/>
        </p:xfrm>
        <a:graphic>
          <a:graphicData uri="http://schemas.openxmlformats.org/drawingml/2006/table">
            <a:tbl>
              <a:tblPr/>
              <a:tblGrid>
                <a:gridCol w="430213"/>
                <a:gridCol w="431800"/>
                <a:gridCol w="430212"/>
                <a:gridCol w="427038"/>
                <a:gridCol w="430212"/>
                <a:gridCol w="430213"/>
                <a:gridCol w="430212"/>
                <a:gridCol w="431800"/>
                <a:gridCol w="430213"/>
                <a:gridCol w="430212"/>
                <a:gridCol w="430213"/>
                <a:gridCol w="428625"/>
                <a:gridCol w="430212"/>
                <a:gridCol w="430213"/>
                <a:gridCol w="43021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#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99889" y="53091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 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743" y="5770826"/>
            <a:ext cx="1777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str[index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6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Searching in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04" y="3261261"/>
            <a:ext cx="3200400" cy="33516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41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substrings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2391804"/>
            <a:ext cx="1014730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Pics\Rila2009.jpg";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filename.Substring(8,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is Rila2009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286071"/>
            <a:ext cx="1012731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@"C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Pics\Summer2009.jpg";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filename.Substring(8);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is Summer2009.jpg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3907"/>
              </p:ext>
            </p:extLst>
          </p:nvPr>
        </p:nvGraphicFramePr>
        <p:xfrm>
          <a:off x="1098619" y="5775445"/>
          <a:ext cx="8142285" cy="845504"/>
        </p:xfrm>
        <a:graphic>
          <a:graphicData uri="http://schemas.openxmlformats.org/drawingml/2006/table">
            <a:tbl>
              <a:tblPr/>
              <a:tblGrid>
                <a:gridCol w="407901"/>
                <a:gridCol w="407902"/>
                <a:gridCol w="407901"/>
                <a:gridCol w="403177"/>
                <a:gridCol w="407902"/>
                <a:gridCol w="404752"/>
                <a:gridCol w="407902"/>
                <a:gridCol w="407901"/>
                <a:gridCol w="409477"/>
                <a:gridCol w="407902"/>
                <a:gridCol w="406327"/>
                <a:gridCol w="406327"/>
                <a:gridCol w="406327"/>
                <a:gridCol w="407901"/>
                <a:gridCol w="406327"/>
                <a:gridCol w="406327"/>
                <a:gridCol w="406327"/>
                <a:gridCol w="407902"/>
                <a:gridCol w="407901"/>
                <a:gridCol w="407902"/>
              </a:tblGrid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Extracting Substrings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asahi-net.or.jp/~wq6h-tkj/bb/p_create/slim_tower/st_edge_remove_po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448050"/>
            <a:ext cx="3810000" cy="2857500"/>
          </a:xfrm>
          <a:prstGeom prst="roundRect">
            <a:avLst>
              <a:gd name="adj" fmla="val 752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688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onsumeraffairs.com/images02/digital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1524000"/>
            <a:ext cx="1905000" cy="2181225"/>
          </a:xfrm>
          <a:prstGeom prst="roundRect">
            <a:avLst>
              <a:gd name="adj" fmla="val 64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/>
              <a:t>Other String </a:t>
            </a:r>
            <a:r>
              <a:rPr lang="en-US" sz="3600" dirty="0" smtClean="0"/>
              <a:t>Operations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Replacing </a:t>
            </a:r>
            <a:r>
              <a:rPr lang="en-US" sz="3400" dirty="0"/>
              <a:t>Substrings, Deleting Substrings </a:t>
            </a:r>
            <a:endParaRPr lang="en-US" sz="3400" dirty="0" smtClean="0"/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Changing </a:t>
            </a:r>
            <a:r>
              <a:rPr lang="en-US" sz="3400" dirty="0"/>
              <a:t>Character Casing, Trimming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/>
              <a:t>Building and Modifying </a:t>
            </a:r>
            <a:r>
              <a:rPr lang="en-US" sz="3600" dirty="0" smtClean="0"/>
              <a:t>Strings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Why </a:t>
            </a:r>
            <a:r>
              <a:rPr lang="en-US" sz="3400" dirty="0"/>
              <a:t>the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400" dirty="0"/>
              <a:t> Operator is </a:t>
            </a:r>
            <a:r>
              <a:rPr lang="en-US" sz="3400" dirty="0" smtClean="0"/>
              <a:t>Slow?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sz="3400" dirty="0" smtClean="0"/>
              <a:t>Using </a:t>
            </a:r>
            <a:r>
              <a:rPr lang="en-US" sz="3400" dirty="0"/>
              <a:t>the 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smtClean="0"/>
              <a:t>Class</a:t>
            </a:r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5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 split a string by given separator(s) use the following method: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836180"/>
            <a:ext cx="1066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Split(params char[])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200400"/>
            <a:ext cx="10668000" cy="31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"Amstel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Zagorka, Tuborg, Becks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beers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listOfBeers.Split('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("Available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are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Console.WriteLine(beer);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1" descr="C:\Trash\splot.pn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572000"/>
            <a:ext cx="1495424" cy="1342234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Splitting 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3" descr="http://images.suite101.com/230204_trans9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27864" y="2259622"/>
            <a:ext cx="2733098" cy="4736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09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7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373968"/>
            <a:ext cx="8938472" cy="108592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Replacing Substrings, Deleting Substrings, Changing Character Casing,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Trimming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4" name="Picture 2" descr="http://www.crystalinks.com/super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29144">
            <a:off x="4855995" y="235137"/>
            <a:ext cx="2476834" cy="5182422"/>
          </a:xfrm>
          <a:prstGeom prst="roundRect">
            <a:avLst>
              <a:gd name="adj" fmla="val 9509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Replacing and Deleting Substrings</a:t>
            </a:r>
            <a:endParaRPr lang="bg-BG" sz="3600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str.Replace(string match, string term)</a:t>
            </a:r>
            <a:r>
              <a:rPr lang="en-US" sz="3000" dirty="0" smtClean="0"/>
              <a:t> </a:t>
            </a:r>
            <a:r>
              <a:rPr lang="en-US" sz="3000" dirty="0"/>
              <a:t>– replaces all occurrences of given string with another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result is new string (strings are immutable)</a:t>
            </a:r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 lvl="1"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– deletes part of a string and produces </a:t>
            </a:r>
            <a:r>
              <a:rPr lang="en-US" sz="3000" dirty="0" smtClean="0"/>
              <a:t>a new </a:t>
            </a:r>
            <a:r>
              <a:rPr lang="en-US" sz="3000" dirty="0"/>
              <a:t>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870537"/>
            <a:ext cx="10439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"Vodka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Martini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Cherry";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cocktail.Replace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0" y="5232737"/>
            <a:ext cx="104340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"$ 1234567";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price.Remove(2, 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 smtClean="0"/>
              <a:t>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0" y="1868055"/>
            <a:ext cx="10510261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alpha.ToLower();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4211" y="3935849"/>
            <a:ext cx="10515599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"aBcDeFg";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alpha.ToUpper(); // ABCDEFG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pic>
        <p:nvPicPr>
          <p:cNvPr id="35841" name="Picture 1" descr="C:\Trash\alphabe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5334000"/>
            <a:ext cx="4267200" cy="1143000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 smtClean="0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n-US" sz="3000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tr.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830339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of white space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93442"/>
            <a:ext cx="10591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\t\nHello!!! \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36277"/>
            <a:ext cx="10591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s.TrimStart(); // clean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Other String Operations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5520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  <p:pic>
        <p:nvPicPr>
          <p:cNvPr id="5" name="Picture 2" descr="http://farm4.static.flickr.com/3242/2798079734_4c973379f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43" y="1219200"/>
            <a:ext cx="4762500" cy="3162300"/>
          </a:xfrm>
          <a:prstGeom prst="roundRect">
            <a:avLst>
              <a:gd name="adj" fmla="val 57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the StringBuilder Class</a:t>
            </a:r>
            <a:endParaRPr lang="en-US" noProof="1"/>
          </a:p>
        </p:txBody>
      </p:sp>
      <p:pic>
        <p:nvPicPr>
          <p:cNvPr id="31746" name="Picture 2" descr="http://www.rpwages.com/images/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02" y="1734120"/>
            <a:ext cx="461782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Strings</a:t>
            </a:r>
            <a:endParaRPr lang="bg-BG" dirty="0"/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Strings 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200" dirty="0" smtClean="0"/>
              <a:t>!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oncat()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eplace()</a:t>
            </a:r>
            <a:r>
              <a:rPr lang="en-US" sz="3000" noProof="1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rim()</a:t>
            </a:r>
            <a:r>
              <a:rPr lang="en-US" sz="3000" noProof="1"/>
              <a:t>, ...</a:t>
            </a:r>
            <a:r>
              <a:rPr lang="en-US" sz="3000" dirty="0"/>
              <a:t> return </a:t>
            </a:r>
            <a:r>
              <a:rPr lang="en-US" sz="3000" dirty="0" smtClean="0"/>
              <a:t>a </a:t>
            </a:r>
            <a:r>
              <a:rPr lang="en-US" sz="3000" dirty="0"/>
              <a:t>new string </a:t>
            </a:r>
            <a:r>
              <a:rPr lang="en-US" sz="3000" dirty="0" smtClean="0"/>
              <a:t>(</a:t>
            </a:r>
            <a:r>
              <a:rPr lang="en-US" sz="3000" dirty="0"/>
              <a:t>allocate new piece of memory</a:t>
            </a:r>
            <a:r>
              <a:rPr lang="en-US" sz="3000" dirty="0" smtClean="0"/>
              <a:t>), </a:t>
            </a:r>
            <a:r>
              <a:rPr lang="en-US" sz="3000" dirty="0"/>
              <a:t>do not modify the old </a:t>
            </a:r>
            <a:r>
              <a:rPr lang="en-US" sz="3000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Do not concatenate strings in loops!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Results in terrible performance.</a:t>
            </a:r>
            <a:endParaRPr lang="bg-BG" sz="2800" dirty="0"/>
          </a:p>
        </p:txBody>
      </p:sp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989012" y="3981777"/>
            <a:ext cx="1036320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ConcatenateChar(char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ch, int count)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result =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string.Empty;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result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ch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86322" y="5468990"/>
            <a:ext cx="3048000" cy="1012172"/>
          </a:xfrm>
          <a:prstGeom prst="wedgeRoundRectCallout">
            <a:avLst>
              <a:gd name="adj1" fmla="val -81005"/>
              <a:gd name="adj2" fmla="val -4069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bad practice. Avoid this!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99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news.net/fotos/20090617_ExaminingAGRA1_Edite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060920"/>
            <a:ext cx="4110616" cy="3206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9574" y="4716600"/>
            <a:ext cx="8834438" cy="820600"/>
          </a:xfrm>
        </p:spPr>
        <p:txBody>
          <a:bodyPr/>
          <a:lstStyle/>
          <a:p>
            <a:r>
              <a:rPr lang="en-US" dirty="0" smtClean="0"/>
              <a:t>Slow Building Strings with +</a:t>
            </a:r>
            <a:endParaRPr lang="bg-BG" dirty="0"/>
          </a:p>
        </p:txBody>
      </p:sp>
      <p:sp>
        <p:nvSpPr>
          <p:cNvPr id="668675" name="Rectangle 3"/>
          <p:cNvSpPr>
            <a:spLocks noChangeArrowheads="1"/>
          </p:cNvSpPr>
          <p:nvPr/>
        </p:nvSpPr>
        <p:spPr bwMode="auto">
          <a:xfrm>
            <a:off x="2784980" y="5399630"/>
            <a:ext cx="662622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  <a:endParaRPr lang="en-US" sz="4000" spc="2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luminousearth.com/LuminousPhotos/BrokenString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76" y="1447800"/>
            <a:ext cx="4354320" cy="2973377"/>
          </a:xfrm>
          <a:prstGeom prst="roundRect">
            <a:avLst>
              <a:gd name="adj" fmla="val 68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63849" y="487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2073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StringBuilde</a:t>
            </a:r>
            <a:r>
              <a:rPr lang="en-US" dirty="0" smtClean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114800"/>
            <a:ext cx="10039350" cy="2482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memory,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operations use the buffer memory and do not allocate new objects</a:t>
            </a:r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0764"/>
              </p:ext>
            </p:extLst>
          </p:nvPr>
        </p:nvGraphicFramePr>
        <p:xfrm>
          <a:off x="3603569" y="1896281"/>
          <a:ext cx="5526088" cy="381000"/>
        </p:xfrm>
        <a:graphic>
          <a:graphicData uri="http://schemas.openxmlformats.org/drawingml/2006/table">
            <a:tbl>
              <a:tblPr/>
              <a:tblGrid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CD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003772" y="935817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7796185" y="1464508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6196752" y="-1077900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812" y="1803689"/>
            <a:ext cx="284725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2522" y="100422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420" y="2861908"/>
            <a:ext cx="192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64372" y="2846518"/>
            <a:ext cx="152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000" noProof="1"/>
              <a:t>Use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000" noProof="1"/>
              <a:t> class for modifiable strings of characters</a:t>
            </a:r>
            <a:r>
              <a:rPr lang="en-US" sz="3000" noProof="1" smtClean="0"/>
              <a:t>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>
              <a:lnSpc>
                <a:spcPct val="100000"/>
              </a:lnSpc>
            </a:pPr>
            <a:endParaRPr lang="en-US" sz="3000" noProof="1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500" noProof="1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noProof="1" smtClean="0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noProof="1"/>
              <a:t>if you need to keep adding characters to a string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</a:t>
            </a:r>
            <a:r>
              <a:rPr lang="en-US" dirty="0" smtClean="0"/>
              <a:t>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60412" y="2208580"/>
            <a:ext cx="10591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sb = new StringBuilder();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s.Length - 1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&gt;= 0; i-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sb.Append(s[i]);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sb.ToString();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</a:t>
            </a:r>
            <a:r>
              <a:rPr lang="en-US" sz="3200" dirty="0" smtClean="0"/>
              <a:t>size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By default 16 characters are allocated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currently allocated space (in characters)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 in C#) gives access to the char value at given </a:t>
            </a:r>
            <a:r>
              <a:rPr lang="en-US" sz="3200" dirty="0" smtClean="0"/>
              <a:t>position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holds the length of the string in the buffer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 </a:t>
            </a:r>
            <a:r>
              <a:rPr lang="en-US" dirty="0" smtClean="0"/>
              <a:t>(2)</a:t>
            </a:r>
            <a:endParaRPr lang="bg-BG" dirty="0"/>
          </a:p>
        </p:txBody>
      </p:sp>
      <p:sp>
        <p:nvSpPr>
          <p:cNvPr id="675843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990600"/>
            <a:ext cx="10972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sb.Append(…)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3000" noProof="1" smtClean="0"/>
              <a:t>appends a string or another object after the last character in the buffer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sb.Remove(int startIndex, int length)</a:t>
            </a:r>
            <a:r>
              <a:rPr lang="en-US" sz="3000" noProof="1" smtClean="0"/>
              <a:t> removes the characters in given range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sb.Insert(int index, string str)</a:t>
            </a:r>
            <a:r>
              <a:rPr lang="en-US" sz="3000" noProof="1" smtClean="0"/>
              <a:t> inserts given string (or object) at given position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sb.Replace(string oldStr, string newStr)</a:t>
            </a:r>
            <a:r>
              <a:rPr lang="en-US" sz="3000" noProof="1" smtClean="0">
                <a:latin typeface="+mj-lt"/>
              </a:rPr>
              <a:t> </a:t>
            </a:r>
            <a:r>
              <a:rPr lang="en-US" sz="3000" noProof="1" smtClean="0"/>
              <a:t>replaces all occurrences of a substring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sb.ToString()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 smtClean="0"/>
              <a:t>converts the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noProof="1" smtClean="0"/>
              <a:t>to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7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Extracting all capital letters from a string</a:t>
            </a:r>
            <a:endParaRPr lang="bg-BG" dirty="0"/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StringBuilder</a:t>
            </a:r>
            <a:r>
              <a:rPr lang="en-US" dirty="0"/>
              <a:t> – </a:t>
            </a:r>
            <a:r>
              <a:rPr lang="en-US" dirty="0" smtClean="0"/>
              <a:t>Another Example</a:t>
            </a:r>
            <a:endParaRPr lang="bg-BG" dirty="0"/>
          </a:p>
        </p:txBody>
      </p:sp>
      <p:sp>
        <p:nvSpPr>
          <p:cNvPr id="676868" name="Rectangle 4"/>
          <p:cNvSpPr>
            <a:spLocks noChangeArrowheads="1"/>
          </p:cNvSpPr>
          <p:nvPr/>
        </p:nvSpPr>
        <p:spPr bwMode="auto">
          <a:xfrm>
            <a:off x="650198" y="1744800"/>
            <a:ext cx="10515600" cy="491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ExtractCapitals(string 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StringBuilder result = new StringBuilder();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s.Length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if (char.IsUpper(s[i]))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result.Append(s[i]);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result.ToString();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3554" name="Picture 2" descr="http://www.apprenticesearch.com/fpTrades/hoist.eng.mob.crane%20vecto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328" y="4414940"/>
            <a:ext cx="1932777" cy="2208300"/>
          </a:xfrm>
          <a:prstGeom prst="roundRect">
            <a:avLst>
              <a:gd name="adj" fmla="val 125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601052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Using StringBuilder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www.caigeann.com/_borders/construction_cra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048" y="914400"/>
            <a:ext cx="4114800" cy="3143250"/>
          </a:xfrm>
          <a:prstGeom prst="roundRect">
            <a:avLst>
              <a:gd name="adj" fmla="val 57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08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8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  <a:endParaRPr lang="en-US" sz="3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characters </a:t>
            </a:r>
            <a:r>
              <a:rPr lang="en-US" sz="3600" dirty="0"/>
              <a:t>(instances of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only be iterated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Support operations such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Substring()</a:t>
            </a:r>
            <a:r>
              <a:rPr lang="en-US" dirty="0" smtClean="0"/>
              <a:t>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Trim()</a:t>
            </a:r>
            <a:r>
              <a:rPr lang="en-US" noProof="1" smtClean="0"/>
              <a:t>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Changes to the string create a new object, 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 smtClean="0"/>
              <a:t> offers good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 smtClean="0"/>
              <a:t>Recommended when concatenating strings in a loop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151118"/>
            <a:ext cx="251460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 String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Strings are sequences </a:t>
            </a:r>
            <a:r>
              <a:rPr lang="en-US" dirty="0"/>
              <a:t>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Each character is a Unicode </a:t>
            </a:r>
            <a:r>
              <a:rPr lang="en-US" dirty="0" smtClean="0"/>
              <a:t>symbol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Represented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data </a:t>
            </a:r>
            <a:r>
              <a:rPr lang="en-US" dirty="0"/>
              <a:t>type in C</a:t>
            </a:r>
            <a:r>
              <a:rPr lang="en-US" dirty="0" smtClean="0"/>
              <a:t>#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1674813" y="4027638"/>
            <a:ext cx="598142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</a:t>
            </a:r>
            <a:r>
              <a:rPr lang="en-US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#";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6589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71249"/>
              </p:ext>
            </p:extLst>
          </p:nvPr>
        </p:nvGraphicFramePr>
        <p:xfrm>
          <a:off x="2360612" y="5017193"/>
          <a:ext cx="4519053" cy="715822"/>
        </p:xfrm>
        <a:graphic>
          <a:graphicData uri="http://schemas.openxmlformats.org/drawingml/2006/table">
            <a:tbl>
              <a:tblPr/>
              <a:tblGrid>
                <a:gridCol w="501699"/>
                <a:gridCol w="505458"/>
                <a:gridCol w="499821"/>
                <a:gridCol w="501699"/>
                <a:gridCol w="501700"/>
                <a:gridCol w="503578"/>
                <a:gridCol w="501699"/>
                <a:gridCol w="501700"/>
                <a:gridCol w="501699"/>
              </a:tblGrid>
              <a:tr h="715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32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16495" name="Line 47"/>
          <p:cNvSpPr>
            <a:spLocks noChangeShapeType="1"/>
          </p:cNvSpPr>
          <p:nvPr/>
        </p:nvSpPr>
        <p:spPr bwMode="auto">
          <a:xfrm>
            <a:off x="1598612" y="5407721"/>
            <a:ext cx="534002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31812" y="5084555"/>
            <a:ext cx="97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sz="3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2162" name="Picture 2" descr="http://superstruny.aspweb.cz/images/fyzika/superstring/string_theor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297" y="4007271"/>
            <a:ext cx="1723615" cy="1723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39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Strings are represented by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dirty="0" smtClean="0"/>
              <a:t> objects in .NET Framework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600" dirty="0"/>
              <a:t>String objects contain an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immutable </a:t>
            </a:r>
            <a:r>
              <a:rPr lang="en-US" sz="3600" dirty="0"/>
              <a:t>(read-only) sequence of characters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Strings use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 smtClean="0"/>
              <a:t>to </a:t>
            </a:r>
            <a:r>
              <a:rPr lang="en-US" sz="3600" dirty="0"/>
              <a:t>support multiple languages and alphabets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Strings are stored in </a:t>
            </a:r>
            <a:r>
              <a:rPr lang="en-US" sz="3600" dirty="0"/>
              <a:t>the dynamic memory </a:t>
            </a:r>
            <a:r>
              <a:rPr lang="en-US" sz="3600" dirty="0" smtClean="0"/>
              <a:t>(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managed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US" sz="3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sz="3600" smtClean="0"/>
              <a:t> is a </a:t>
            </a:r>
            <a:r>
              <a:rPr lang="en-US" sz="3600" dirty="0">
                <a:sym typeface="Wingdings" pitchFamily="2" charset="2"/>
              </a:rPr>
              <a:t>r</a:t>
            </a:r>
            <a:r>
              <a:rPr lang="en-US" sz="3600" dirty="0"/>
              <a:t>eference </a:t>
            </a:r>
            <a:r>
              <a:rPr lang="en-US" sz="3600" dirty="0" smtClean="0"/>
              <a:t>type</a:t>
            </a:r>
            <a:endParaRPr lang="bg-BG" sz="3600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7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String objects are like arrays of characters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fixed length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String.Length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can be accessed </a:t>
            </a:r>
            <a:r>
              <a:rPr lang="en-US" dirty="0" smtClean="0"/>
              <a:t>directly by </a:t>
            </a:r>
            <a:r>
              <a:rPr lang="en-US" dirty="0"/>
              <a:t>index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index is in the range [0 ... Length - 1]</a:t>
            </a:r>
            <a:endParaRPr lang="bg-BG" dirty="0"/>
          </a:p>
        </p:txBody>
      </p:sp>
      <p:sp>
        <p:nvSpPr>
          <p:cNvPr id="617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1234404" y="3748094"/>
            <a:ext cx="6688807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6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 // 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'e'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7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98709"/>
              </p:ext>
            </p:extLst>
          </p:nvPr>
        </p:nvGraphicFramePr>
        <p:xfrm>
          <a:off x="4281828" y="5442693"/>
          <a:ext cx="2735262" cy="997968"/>
        </p:xfrm>
        <a:graphic>
          <a:graphicData uri="http://schemas.openxmlformats.org/drawingml/2006/table">
            <a:tbl>
              <a:tblPr/>
              <a:tblGrid>
                <a:gridCol w="455612"/>
                <a:gridCol w="457200"/>
                <a:gridCol w="455613"/>
                <a:gridCol w="454025"/>
                <a:gridCol w="455612"/>
                <a:gridCol w="457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lang="bg-BG" sz="2800" b="1" kern="1200" dirty="0" smtClean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06421" y="5459625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  =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575" y="5909704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str[index]  = 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0115" name="Picture 3" descr="C:\Trash\hands-and-string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6">
            <a:off x="8942767" y="5292243"/>
            <a:ext cx="2562225" cy="106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0796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– First Example</a:t>
            </a:r>
            <a:endParaRPr lang="bg-BG" dirty="0"/>
          </a:p>
        </p:txBody>
      </p:sp>
      <p:sp>
        <p:nvSpPr>
          <p:cNvPr id="566276" name="Rectangle 4"/>
          <p:cNvSpPr>
            <a:spLocks noChangeArrowheads="1"/>
          </p:cNvSpPr>
          <p:nvPr/>
        </p:nvSpPr>
        <p:spPr bwMode="auto">
          <a:xfrm>
            <a:off x="572332" y="1219200"/>
            <a:ext cx="10779879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"Stand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up, stand up, Balkan Superman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}\"", song);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("song.Length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song.Length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("song[{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song[i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9091" name="Picture 3" descr="C:\Trash\superma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2850">
            <a:off x="10291150" y="1094484"/>
            <a:ext cx="15240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184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98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2" descr="http://blog.michaelkcooke.com/wp-content/uploads/2009/01/string_theo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8" y="1624336"/>
            <a:ext cx="5181600" cy="2989384"/>
          </a:xfrm>
          <a:prstGeom prst="roundRect">
            <a:avLst>
              <a:gd name="adj" fmla="val 729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000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2677</Words>
  <Application>Microsoft Office PowerPoint</Application>
  <PresentationFormat>Custom</PresentationFormat>
  <Paragraphs>585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Strings and Text Processing</vt:lpstr>
      <vt:lpstr>Table of Contents</vt:lpstr>
      <vt:lpstr>Table of Contents (2)</vt:lpstr>
      <vt:lpstr>What Is a String?</vt:lpstr>
      <vt:lpstr>What Is a String?</vt:lpstr>
      <vt:lpstr>The System.String Class</vt:lpstr>
      <vt:lpstr>The System.String Class (2)</vt:lpstr>
      <vt:lpstr>Strings – First Example</vt:lpstr>
      <vt:lpstr>Strings</vt:lpstr>
      <vt:lpstr>Creating and Using Strings</vt:lpstr>
      <vt:lpstr>Declaring Strings</vt:lpstr>
      <vt:lpstr>Creating Strings</vt:lpstr>
      <vt:lpstr>Creating Strings (2)</vt:lpstr>
      <vt:lpstr>Creating Strings (3)</vt:lpstr>
      <vt:lpstr>Reading and Printing Strings</vt:lpstr>
      <vt:lpstr>Reading and Printing Strings</vt:lpstr>
      <vt:lpstr>Manipulating Strings</vt:lpstr>
      <vt:lpstr>Comparing Strings</vt:lpstr>
      <vt:lpstr>Comparing Strings (2)</vt:lpstr>
      <vt:lpstr>Comparing Strings – Example </vt:lpstr>
      <vt:lpstr>Comparing Strings</vt:lpstr>
      <vt:lpstr>Concatenating Strings</vt:lpstr>
      <vt:lpstr>Concatenating Strings – Example</vt:lpstr>
      <vt:lpstr>Concatenating Strings</vt:lpstr>
      <vt:lpstr>Searching in Strings</vt:lpstr>
      <vt:lpstr>Searching in Strings – Example</vt:lpstr>
      <vt:lpstr>Searching in Strings</vt:lpstr>
      <vt:lpstr>Extracting Substrings</vt:lpstr>
      <vt:lpstr>Extracting Substrings</vt:lpstr>
      <vt:lpstr>Splitting Strings</vt:lpstr>
      <vt:lpstr>Splitting Strings</vt:lpstr>
      <vt:lpstr>Other String Operations</vt:lpstr>
      <vt:lpstr>Replacing and Deleting Substrings</vt:lpstr>
      <vt:lpstr>Changing Character Casing</vt:lpstr>
      <vt:lpstr>Trimming White Space</vt:lpstr>
      <vt:lpstr>Other String Operations</vt:lpstr>
      <vt:lpstr>Building and Modifying Strings</vt:lpstr>
      <vt:lpstr>Constructing Strings</vt:lpstr>
      <vt:lpstr>Slow Building Strings with +</vt:lpstr>
      <vt:lpstr>StringBuilder: How It Works?</vt:lpstr>
      <vt:lpstr>Changing the Contents of a String</vt:lpstr>
      <vt:lpstr>The StringBuilder Class</vt:lpstr>
      <vt:lpstr>The StringBuilder Class (2)</vt:lpstr>
      <vt:lpstr>StringBuilder – Another Example</vt:lpstr>
      <vt:lpstr>Using StringBuilder</vt:lpstr>
      <vt:lpstr>Exercises in Class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2015-05-12T15:56:36Z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